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2334b9f3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2334b9f3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2334b9f3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2334b9f3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2334b9f3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2334b9f3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2334b9f3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2334b9f3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2334b9f3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2334b9f3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2334b9f3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2334b9f3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2334b9f3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2334b9f3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2334b9f37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2334b9f3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2334b9f3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2334b9f3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2334b9f37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2334b9f37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211572a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211572a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2334b9f3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2334b9f3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2334b9f37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2334b9f37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2334b9f37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2334b9f37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2334b9f37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2334b9f3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2334b9f37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2334b9f3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211572a5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211572a5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211572a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211572a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211572a5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211572a5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211572a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211572a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211572a5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211572a5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2334b9f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2334b9f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211572a5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211572a5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211572a5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211572a5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211572a5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211572a5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211572a5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211572a5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211572a5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211572a5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211572a5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211572a5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211572a5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211572a5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211572a5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211572a5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211572a5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211572a5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211572a5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211572a5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334b9f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334b9f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211572a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211572a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211572a5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211572a5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211572a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211572a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211572a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211572a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211572a5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211572a5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2334b9f3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2334b9f3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2334b9f3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2334b9f3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2334b9f3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2334b9f3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2334b9f3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2334b9f3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2334b9f3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2334b9f3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2.png"/><Relationship Id="rId13" Type="http://schemas.openxmlformats.org/officeDocument/2006/relationships/image" Target="../media/image12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46.png"/><Relationship Id="rId15" Type="http://schemas.openxmlformats.org/officeDocument/2006/relationships/image" Target="../media/image19.png"/><Relationship Id="rId14" Type="http://schemas.openxmlformats.org/officeDocument/2006/relationships/image" Target="../media/image20.png"/><Relationship Id="rId16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46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48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5.jpg"/><Relationship Id="rId5" Type="http://schemas.openxmlformats.org/officeDocument/2006/relationships/image" Target="../media/image4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Relationship Id="rId8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31900" y="2731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 &amp; MySQL for Dynamic Web Sites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Time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Is Wordpress CMS dynamic website or a web application? </a:t>
            </a:r>
            <a:endParaRPr/>
          </a:p>
        </p:txBody>
      </p:sp>
      <p:pic>
        <p:nvPicPr>
          <p:cNvPr descr="Compelling reasons to use IDA – Hex Rays"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900" y="2046050"/>
            <a:ext cx="2350225" cy="23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Is Wordpress CMS dynamic website or a web application? </a:t>
            </a:r>
            <a:endParaRPr/>
          </a:p>
        </p:txBody>
      </p:sp>
      <p:pic>
        <p:nvPicPr>
          <p:cNvPr descr="WordPress Front End vs. Back End - WPUniversity.com"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25" y="1690975"/>
            <a:ext cx="4124326" cy="2036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dPress Front End vs. Back End - WPUniversity.com"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800" y="1738225"/>
            <a:ext cx="4124326" cy="19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1220050" y="4173875"/>
            <a:ext cx="11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Front-End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6381100" y="4043725"/>
            <a:ext cx="11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Back</a:t>
            </a:r>
            <a:r>
              <a:rPr lang="en">
                <a:solidFill>
                  <a:srgbClr val="FFFFFF"/>
                </a:solidFill>
              </a:rPr>
              <a:t>-End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PHP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24747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PHP: Hypertext Preprocessor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PHP is a general-purpose scripting language especially suited to web development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be used in three primary ways: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Server-side scripting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Command-line scripting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Client-side GUI applications</a:t>
            </a:r>
            <a:endParaRPr/>
          </a:p>
        </p:txBody>
      </p:sp>
      <p:pic>
        <p:nvPicPr>
          <p:cNvPr descr="php icon png - Abraia Php Api Library - Logo Php En Png | #2290124 - Vippng"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325" y="2423375"/>
            <a:ext cx="3648074" cy="189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Client-server Architecture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Client-server architecture, architecture of a computer network in which many clients (remote processors) request and receive service from a centralized server (host computer)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Client-Server Model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850" y="2571750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Free Icon of WHCompare Isometric Web Hosting &amp; Servers"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600" y="2034775"/>
            <a:ext cx="1902324" cy="19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/>
          <p:nvPr/>
        </p:nvSpPr>
        <p:spPr>
          <a:xfrm>
            <a:off x="2849373" y="2324175"/>
            <a:ext cx="27540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 rot="-10797004">
            <a:off x="2849297" y="3805213"/>
            <a:ext cx="2754001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3387775" y="1864375"/>
            <a:ext cx="140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 Request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3387775" y="3390475"/>
            <a:ext cx="140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 Respond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Javascript File type icon, JS, JS Files, Javascript. CreativeFolders"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700" y="4048375"/>
            <a:ext cx="600750" cy="60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, Html Format, Html File Format, html, Html Code, Html Symbol, Html  Extension, interface, html file icon" id="174" name="Google Shape;17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9998" y="40483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S file folder icon, CSS 3 Logo icon, Cascading Style Sheet, CSS Web,  Design. CreativeFolders" id="175" name="Google Shape;17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3450" y="4048375"/>
            <a:ext cx="600750" cy="6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</a:t>
            </a:r>
            <a:r>
              <a:rPr lang="en"/>
              <a:t>Languages</a:t>
            </a:r>
            <a:r>
              <a:rPr lang="en"/>
              <a:t> for Client and Server</a:t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506925" y="1149875"/>
            <a:ext cx="3857700" cy="347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4572000" y="1149875"/>
            <a:ext cx="3857700" cy="347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788" y="1603775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script File type icon, JS, JS Files, Javascript. CreativeFolders"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175" y="3157800"/>
            <a:ext cx="600750" cy="60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, Html Format, Html File Format, html, Html Code, Html Symbol, Html  Extension, interface, html file icon"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8473" y="31578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S file folder icon, CSS 3 Logo icon, Cascading Style Sheet, CSS Web,  Design. CreativeFolders" id="186" name="Google Shape;18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1925" y="3157800"/>
            <a:ext cx="600750" cy="60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Free Icon of WHCompare Isometric Web Hosting &amp; Servers" id="187" name="Google Shape;18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5013" y="1372213"/>
            <a:ext cx="1902324" cy="1902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fice, database Free Icon of Super Flat Remix V1.08" id="188" name="Google Shape;18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2725" y="3373417"/>
            <a:ext cx="1186900" cy="118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Apache Feather Logo.svg - Wikipedia" id="189" name="Google Shape;18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2788" y="1372225"/>
            <a:ext cx="729475" cy="1287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dejs Icon #56763 - Free Icons Library" id="190" name="Google Shape;19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42250" y="1448237"/>
            <a:ext cx="838761" cy="96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goDB Dashboard - Integrations | Klipfolio.com" id="191" name="Google Shape;191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13075" y="3385738"/>
            <a:ext cx="1162250" cy="116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Mysql PNG images, Free Download - Free Transparent PNG Logos" id="192" name="Google Shape;192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6275" y="3514888"/>
            <a:ext cx="903950" cy="90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, logo, logos, php, script, type icon - Free download" id="193" name="Google Shape;193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82150" y="1193000"/>
            <a:ext cx="838749" cy="838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script Shorthand Techniques must know - Blog - Sujan" id="194" name="Google Shape;194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90700" y="1958650"/>
            <a:ext cx="729450" cy="729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s Server Icon #345461 - Free Icons Library" id="195" name="Google Shape;195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43500" y="2416200"/>
            <a:ext cx="729450" cy="727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p file Icon of Flat style - Available in SVG, PNG, EPS, AI &amp; Icon fonts" id="196" name="Google Shape;196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40963" y="2659550"/>
            <a:ext cx="838750" cy="8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LAMP STACK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850" y="2571750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Free Icon of WHCompare Isometric Web Hosting &amp; Servers"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0887" y="1731863"/>
            <a:ext cx="1902324" cy="19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/>
          <p:nvPr/>
        </p:nvSpPr>
        <p:spPr>
          <a:xfrm>
            <a:off x="2849373" y="2324175"/>
            <a:ext cx="27540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 rot="-10797004">
            <a:off x="2849297" y="3805213"/>
            <a:ext cx="2754001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/>
        </p:nvSpPr>
        <p:spPr>
          <a:xfrm>
            <a:off x="3387775" y="1864375"/>
            <a:ext cx="140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 Request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3387775" y="3390475"/>
            <a:ext cx="140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 Respond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Javascript File type icon, JS, JS Files, Javascript. CreativeFolders" id="208" name="Google Shape;2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700" y="4048375"/>
            <a:ext cx="600750" cy="60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, Html Format, Html File Format, html, Html Code, Html Symbol, Html  Extension, interface, html file icon" id="209" name="Google Shape;2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9998" y="40483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S file folder icon, CSS 3 Logo icon, Cascading Style Sheet, CSS Web,  Design. CreativeFolders" id="210" name="Google Shape;21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3450" y="4048375"/>
            <a:ext cx="600750" cy="60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, file, icon, php icon - Free download on Iconfinder" id="211" name="Google Shape;21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7975" y="1959500"/>
            <a:ext cx="903950" cy="90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fice, database Free Icon of Super Flat Remix V1.08" id="212" name="Google Shape;21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75750" y="3634167"/>
            <a:ext cx="1186900" cy="118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Mysql PNG images, Free Download - Free Transparent PNG Logos" id="213" name="Google Shape;213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2650" y="3805225"/>
            <a:ext cx="903950" cy="9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/>
          <p:nvPr/>
        </p:nvSpPr>
        <p:spPr>
          <a:xfrm rot="2700000">
            <a:off x="7403098" y="3421427"/>
            <a:ext cx="660155" cy="17479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7962675" y="3175638"/>
            <a:ext cx="903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Query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STACK</a:t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850" y="2571750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Free Icon of WHCompare Isometric Web Hosting &amp; Servers"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413" y="1791463"/>
            <a:ext cx="1902324" cy="19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/>
          <p:nvPr/>
        </p:nvSpPr>
        <p:spPr>
          <a:xfrm>
            <a:off x="2849373" y="2324175"/>
            <a:ext cx="27540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 rot="-10797004">
            <a:off x="2849297" y="3805213"/>
            <a:ext cx="2754001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3387775" y="1864375"/>
            <a:ext cx="140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 Request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3387775" y="3390475"/>
            <a:ext cx="140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 Respond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Javascript File type icon, JS, JS Files, Javascript. CreativeFolders" id="227" name="Google Shape;2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700" y="4048375"/>
            <a:ext cx="600750" cy="60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, Html Format, Html File Format, html, Html Code, Html Symbol, Html  Extension, interface, html file icon" id="228" name="Google Shape;22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9998" y="40483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S file folder icon, CSS 3 Logo icon, Cascading Style Sheet, CSS Web,  Design. CreativeFolders" id="229" name="Google Shape;22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3450" y="4048375"/>
            <a:ext cx="600750" cy="60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fice, database Free Icon of Super Flat Remix V1.08" id="230" name="Google Shape;23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5750" y="3634167"/>
            <a:ext cx="1186900" cy="118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dejs Icon #56763 - Free Icons Library" id="231" name="Google Shape;23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3775" y="823500"/>
            <a:ext cx="838761" cy="9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/>
        </p:nvSpPr>
        <p:spPr>
          <a:xfrm>
            <a:off x="7062450" y="1017725"/>
            <a:ext cx="1960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JS runtime engine. NodeJs can create web server.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0" y="0"/>
            <a:ext cx="3136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Javascript Shorthand Techniques must know - Blog - Sujan" id="234" name="Google Shape;23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72525" y="1937900"/>
            <a:ext cx="1094600" cy="10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7962600" y="2170375"/>
            <a:ext cx="9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Server side JS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Mongodb Logos" id="236" name="Google Shape;236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62650" y="3850737"/>
            <a:ext cx="967976" cy="967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 rot="2700000">
            <a:off x="7403098" y="3421427"/>
            <a:ext cx="660155" cy="17479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7994688" y="3206700"/>
            <a:ext cx="903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Query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LAMP vs MEAN</a:t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LAMP: Linux, Apache, PHP, MySQL</a:t>
            </a:r>
            <a:endParaRPr/>
          </a:p>
        </p:txBody>
      </p:sp>
      <p:sp>
        <p:nvSpPr>
          <p:cNvPr id="245" name="Google Shape;245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MEAN: MongoDB, Express, Angular, NodeJS</a:t>
            </a:r>
            <a:endParaRPr/>
          </a:p>
        </p:txBody>
      </p:sp>
      <p:pic>
        <p:nvPicPr>
          <p:cNvPr descr="Linux Logo PNG Pic | PNG All"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0" y="1751113"/>
            <a:ext cx="939651" cy="939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Apache Feather Logo.svg - Wikipedia"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463" y="1626425"/>
            <a:ext cx="729475" cy="1287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, logo, logos, php, script, type icon - Free download" id="248" name="Google Shape;2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25925"/>
            <a:ext cx="1100451" cy="1100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Mysql PNG images, Free Download - Free Transparent PNG Logos" id="249" name="Google Shape;2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2575" y="3522425"/>
            <a:ext cx="903950" cy="90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goDB Dashboard - Integrations | Klipfolio.com" id="250" name="Google Shape;25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2400" y="1626413"/>
            <a:ext cx="1162250" cy="116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ular Icon of Flat style - Available in SVG, PNG, EPS, AI &amp; Icon fonts" id="251" name="Google Shape;25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3300" y="3397350"/>
            <a:ext cx="1100451" cy="1100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dejs Icon #56763 - Free Icons Library" id="252" name="Google Shape;25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0350" y="3463588"/>
            <a:ext cx="838761" cy="96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de.JS Development Company Rajkot | Top Node JS Development | Real Time  CRM App Development | Node.JS &amp; Angular JS Development Service | Hire Node. JS Developer | Android Application developer" id="253" name="Google Shape;25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64300" y="1626413"/>
            <a:ext cx="1162250" cy="11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You Need?</a:t>
            </a:r>
            <a:endParaRPr/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web server application (Apache, IIS, Nginx etc)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browser (Chrome, Firefox, Safari, Edge etc)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Text Editor (Sublime, VS Code, Netbeans, Brackets etc. No notepad++ please)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FTP (Filezilla etc. This is optional)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You Learn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Syntax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Sending Data to the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Writing comments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variables?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Introducing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Concatenating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Introducing Numbers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Introducing Constants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vs Double Quotation Marks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Development Environment</a:t>
            </a:r>
            <a:endParaRPr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browser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Install XAMPP (or WAMP, MAMP)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Install Text Editor or IDE for coding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(Optional) Postman </a:t>
            </a:r>
            <a:endParaRPr/>
          </a:p>
        </p:txBody>
      </p:sp>
      <p:pic>
        <p:nvPicPr>
          <p:cNvPr descr="Google, chrome Free Icon of Social icons"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100" y="1218625"/>
            <a:ext cx="424850" cy="42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Firefox logo, 2019.svg - Wikimedia Commons"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675" y="1218617"/>
            <a:ext cx="450822" cy="42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ampp icon - Free download on Iconfinder" id="268" name="Google Shape;2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375" y="1665750"/>
            <a:ext cx="450825" cy="45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File Icon – Sublime file-specific icons for improved visual grepping -  Plugin Announcements - Sublime Forum" id="269" name="Google Shape;26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1175" y="2248050"/>
            <a:ext cx="450825" cy="45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 change for macOS Big Sur · Issue #101014 · microsoft/vscode · GitHub" id="270" name="Google Shape;27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3125" y="2187123"/>
            <a:ext cx="57270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ding icon launcher for Postman Native App in Ubuntu | by Shubham Aggarwal  | Medium" id="271" name="Google Shape;27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5950" y="2698875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Syntax: to make PHP script</a:t>
            </a: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629050"/>
            <a:ext cx="57150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 Script Embedded in HTML</a:t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2500"/>
            <a:ext cx="649605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/>
        </p:nvSpPr>
        <p:spPr>
          <a:xfrm>
            <a:off x="6932700" y="3817550"/>
            <a:ext cx="18996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is not a good practice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Spaghetti With Spicy Tomato Sauce and Bacon Recipe | Eat This Not That" id="285" name="Google Shape;2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600" y="1293775"/>
            <a:ext cx="1265578" cy="92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ecret Recipe of Myanmar Tea Leaf Salad | Sanctum Inle Resort" id="286" name="Google Shape;2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325" y="2422325"/>
            <a:ext cx="1265574" cy="77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Data to Browser</a:t>
            </a:r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850" y="2571750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Free Icon of WHCompare Isometric Web Hosting &amp; Servers"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825" y="2324175"/>
            <a:ext cx="1902324" cy="19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2849373" y="2324175"/>
            <a:ext cx="27540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 rot="-10797004">
            <a:off x="2849297" y="3805213"/>
            <a:ext cx="2754001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3387775" y="1864375"/>
            <a:ext cx="140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 Request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3387775" y="3390475"/>
            <a:ext cx="140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 Respond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File, logo, logos, php, script, type icon - Free download" id="298" name="Google Shape;29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3825" y="2441825"/>
            <a:ext cx="1100451" cy="11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2095825" y="2441825"/>
            <a:ext cx="39009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localhost://php/sending_data_to_browser.php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400" y="3698224"/>
            <a:ext cx="2287375" cy="10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3299" y="106825"/>
            <a:ext cx="3354775" cy="21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4625" y="3981025"/>
            <a:ext cx="22873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Data to Browser</a:t>
            </a:r>
            <a:endParaRPr/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25" y="2651924"/>
            <a:ext cx="2287375" cy="10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674" y="2876250"/>
            <a:ext cx="3354775" cy="21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575" y="1320787"/>
            <a:ext cx="22873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25" y="1603788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Free Icon of WHCompare Isometric Web Hosting &amp; Servers"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4950" y="879213"/>
            <a:ext cx="1902324" cy="19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1200" y="3630863"/>
            <a:ext cx="967974" cy="96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/>
        </p:nvSpPr>
        <p:spPr>
          <a:xfrm>
            <a:off x="4181200" y="4598825"/>
            <a:ext cx="1053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Developer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400625" y="1097913"/>
            <a:ext cx="1053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6911950" y="4473550"/>
            <a:ext cx="1053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PHP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4193013" y="907525"/>
            <a:ext cx="2776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server will send to client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36"/>
          <p:cNvSpPr/>
          <p:nvPr/>
        </p:nvSpPr>
        <p:spPr>
          <a:xfrm rot="-10797024">
            <a:off x="1459051" y="2394750"/>
            <a:ext cx="5544002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 txBox="1"/>
          <p:nvPr/>
        </p:nvSpPr>
        <p:spPr>
          <a:xfrm>
            <a:off x="67426" y="3750450"/>
            <a:ext cx="301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browser will render and display to user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Data to Browser (Output)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000" y="1924325"/>
            <a:ext cx="4527599" cy="211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Comments</a:t>
            </a:r>
            <a:endParaRPr/>
          </a:p>
        </p:txBody>
      </p:sp>
      <p:sp>
        <p:nvSpPr>
          <p:cNvPr id="331" name="Google Shape;33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ine(s) that is </a:t>
            </a:r>
            <a:r>
              <a:rPr lang="en">
                <a:solidFill>
                  <a:srgbClr val="FFFF00"/>
                </a:solidFill>
              </a:rPr>
              <a:t>not executed</a:t>
            </a:r>
            <a:r>
              <a:rPr lang="en"/>
              <a:t> as a part of the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 others </a:t>
            </a:r>
            <a:r>
              <a:rPr lang="en">
                <a:solidFill>
                  <a:srgbClr val="FFFF00"/>
                </a:solidFill>
              </a:rPr>
              <a:t>understand</a:t>
            </a:r>
            <a:r>
              <a:rPr lang="en"/>
              <a:t> your code or yourself in the future</a:t>
            </a:r>
            <a:endParaRPr/>
          </a:p>
        </p:txBody>
      </p:sp>
      <p:pic>
        <p:nvPicPr>
          <p:cNvPr id="332" name="Google Shape;3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974" y="2065550"/>
            <a:ext cx="4961875" cy="30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variables</a:t>
            </a:r>
            <a:endParaRPr/>
          </a:p>
        </p:txBody>
      </p:sp>
      <p:sp>
        <p:nvSpPr>
          <p:cNvPr id="338" name="Google Shape;338;p39"/>
          <p:cNvSpPr txBox="1"/>
          <p:nvPr>
            <p:ph idx="1" type="body"/>
          </p:nvPr>
        </p:nvSpPr>
        <p:spPr>
          <a:xfrm>
            <a:off x="311700" y="1152475"/>
            <a:ext cx="418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are containers used to temporarily store </a:t>
            </a:r>
            <a:r>
              <a:rPr lang="en">
                <a:solidFill>
                  <a:srgbClr val="FFFF00"/>
                </a:solidFill>
              </a:rPr>
              <a:t>values. 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= 1,</a:t>
            </a:r>
            <a:br>
              <a:rPr lang="en"/>
            </a:br>
            <a:r>
              <a:rPr lang="en"/>
              <a:t>b = 2,</a:t>
            </a:r>
            <a:br>
              <a:rPr lang="en"/>
            </a:br>
            <a:r>
              <a:rPr lang="en"/>
              <a:t>c  = a + 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Syntax: Assign value to a variable</a:t>
            </a:r>
            <a:br>
              <a:rPr lang="en"/>
            </a:br>
            <a:r>
              <a:rPr lang="en"/>
              <a:t>Variable Name = Value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675" y="1205033"/>
            <a:ext cx="3603950" cy="33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Syntactical rules</a:t>
            </a:r>
            <a:endParaRPr/>
          </a:p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 start with dollar sign ($)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contain alphanumeric and underscore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First character after $ sign must be underscore or a letter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Case-sensitive. $Name and $name are not the same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Those Numbers?</a:t>
            </a:r>
            <a:endParaRPr/>
          </a:p>
        </p:txBody>
      </p:sp>
      <p:pic>
        <p:nvPicPr>
          <p:cNvPr descr="C++ Pointers and References"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00" y="1365588"/>
            <a:ext cx="4124324" cy="313847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/>
        </p:nvSpPr>
        <p:spPr>
          <a:xfrm>
            <a:off x="5304225" y="1594975"/>
            <a:ext cx="3276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PHP is a Loosely Typed Language. So you do not need to define data type.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vs Dynamic vs Web Applications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can be static or dynamic.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Static - serves fixed content to all users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Dynamic - serves dynamic content to each user.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both cases, they are </a:t>
            </a:r>
            <a:r>
              <a:rPr lang="en">
                <a:solidFill>
                  <a:srgbClr val="FFFF00"/>
                </a:solidFill>
              </a:rPr>
              <a:t>one way information feeds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 application is </a:t>
            </a:r>
            <a:r>
              <a:rPr lang="en">
                <a:solidFill>
                  <a:srgbClr val="FFFF00"/>
                </a:solidFill>
              </a:rPr>
              <a:t>two ways</a:t>
            </a:r>
            <a:r>
              <a:rPr lang="en"/>
              <a:t>. Data is served not only dynamically but also specific to each user with </a:t>
            </a:r>
            <a:r>
              <a:rPr lang="en"/>
              <a:t>functionality</a:t>
            </a:r>
            <a:r>
              <a:rPr lang="en"/>
              <a:t> and interactive elements. It’s basically application/software that is web-based.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 Data Types</a:t>
            </a:r>
            <a:endParaRPr/>
          </a:p>
        </p:txBody>
      </p:sp>
      <p:sp>
        <p:nvSpPr>
          <p:cNvPr id="358" name="Google Shape;3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Integers</a:t>
            </a:r>
            <a:r>
              <a:rPr lang="en"/>
              <a:t>: whole numbers, without a decimal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Floats</a:t>
            </a:r>
            <a:r>
              <a:rPr lang="en"/>
              <a:t>: decimal or fractional numbers or real numbers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Strings</a:t>
            </a:r>
            <a:r>
              <a:rPr lang="en"/>
              <a:t>: sequences of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Booleans</a:t>
            </a:r>
            <a:r>
              <a:rPr lang="en"/>
              <a:t>: a switch it has only two possible values either 1 (true) or 0 (false).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Arrays</a:t>
            </a:r>
            <a:r>
              <a:rPr lang="en"/>
              <a:t>: variable that can hold more than one value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Objects</a:t>
            </a:r>
            <a:r>
              <a:rPr lang="en"/>
              <a:t>: data type that not only allows storing data but also information on, how to process that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NULL</a:t>
            </a:r>
            <a:r>
              <a:rPr lang="en"/>
              <a:t>: variable without any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Resources</a:t>
            </a:r>
            <a:r>
              <a:rPr lang="en"/>
              <a:t>: a special variable which holds a  reference to an external resource.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 Data Types</a:t>
            </a:r>
            <a:endParaRPr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5" y="1120650"/>
            <a:ext cx="397588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955" y="1120650"/>
            <a:ext cx="337206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String</a:t>
            </a:r>
            <a:endParaRPr/>
          </a:p>
        </p:txBody>
      </p:sp>
      <p:sp>
        <p:nvSpPr>
          <p:cNvPr id="371" name="Google Shape;3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 are sequences of characters, where every character is the same as a byte.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string can hold letters, numbers, and special characters and it can be as large as up to 2GB (2147483647 bytes maximum). The simplest way to specify a string is to enclose it in single quotes (e.g. 'Hello world!'), however you can also use double quotes ("Hello world!").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String: Sample Code</a:t>
            </a:r>
            <a:endParaRPr/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775" y="1133025"/>
            <a:ext cx="665245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Concatenating Strings</a:t>
            </a:r>
            <a:endParaRPr/>
          </a:p>
        </p:txBody>
      </p:sp>
      <p:pic>
        <p:nvPicPr>
          <p:cNvPr id="383" name="Google Shape;3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25" y="1466850"/>
            <a:ext cx="8839197" cy="250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Numbers</a:t>
            </a:r>
            <a:endParaRPr/>
          </a:p>
        </p:txBody>
      </p:sp>
      <p:sp>
        <p:nvSpPr>
          <p:cNvPr id="389" name="Google Shape;38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 number can be integer(whole) or floating-point (real)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Integers</a:t>
            </a:r>
            <a:r>
              <a:rPr lang="en"/>
              <a:t> are whole numbers, without a decimal point (..., -2, -1, 0, 1, 2, ...). Integers can be specified in decimal (base 10), hexadecimal (base 16 - prefixed with 0x) or octal (base 8 - prefixed with 0) notation, optionally preceded by a sign (- or +).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Floating</a:t>
            </a:r>
            <a:r>
              <a:rPr lang="en"/>
              <a:t> point numbers (also known as "floats", "doubles", or "real numbers") are decimal or fractional numbers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Numbers: Sample Code</a:t>
            </a:r>
            <a:endParaRPr/>
          </a:p>
        </p:txBody>
      </p:sp>
      <p:pic>
        <p:nvPicPr>
          <p:cNvPr id="395" name="Google Shape;3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775" y="1322525"/>
            <a:ext cx="54150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pic>
        <p:nvPicPr>
          <p:cNvPr descr="Operators | webasticfuntatstic"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50" y="1737475"/>
            <a:ext cx="7654101" cy="28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Operators: Sample Code</a:t>
            </a:r>
            <a:endParaRPr/>
          </a:p>
        </p:txBody>
      </p:sp>
      <p:pic>
        <p:nvPicPr>
          <p:cNvPr id="407" name="Google Shape;4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650" y="1157775"/>
            <a:ext cx="45872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Rounding and Number Format</a:t>
            </a:r>
            <a:endParaRPr/>
          </a:p>
        </p:txBody>
      </p:sp>
      <p:pic>
        <p:nvPicPr>
          <p:cNvPr id="413" name="Google Shape;4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625" y="1541075"/>
            <a:ext cx="71151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Website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400" y="1152475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400" y="2331400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750" y="3524700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Free Icon of WHCompare Isometric Web Hosting &amp; Servers"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650" y="2702425"/>
            <a:ext cx="1902324" cy="19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 rot="-612051">
            <a:off x="4184266" y="2103539"/>
            <a:ext cx="3252411" cy="1718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4286963" y="2817300"/>
            <a:ext cx="3252300" cy="17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 rot="633011">
            <a:off x="4196474" y="3581311"/>
            <a:ext cx="3252382" cy="1718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cument, extension, file, html icon - Free download"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625" y="2356288"/>
            <a:ext cx="1070600" cy="10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Constants </a:t>
            </a:r>
            <a:endParaRPr/>
          </a:p>
        </p:txBody>
      </p:sp>
      <p:sp>
        <p:nvSpPr>
          <p:cNvPr id="419" name="Google Shape;41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value that cannot be altered by the program during normal execution.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13" y="1734638"/>
            <a:ext cx="616267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2"/>
          <p:cNvSpPr txBox="1"/>
          <p:nvPr/>
        </p:nvSpPr>
        <p:spPr>
          <a:xfrm>
            <a:off x="6404650" y="2831400"/>
            <a:ext cx="237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will </a:t>
            </a:r>
            <a:r>
              <a:rPr lang="en">
                <a:solidFill>
                  <a:srgbClr val="FFFFFF"/>
                </a:solidFill>
              </a:rPr>
              <a:t>happen</a:t>
            </a:r>
            <a:r>
              <a:rPr lang="en">
                <a:solidFill>
                  <a:srgbClr val="FFFFFF"/>
                </a:solidFill>
              </a:rPr>
              <a:t> if you use normal variable to assign the value of pi?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vs Double Quotation Mark</a:t>
            </a:r>
            <a:endParaRPr/>
          </a:p>
        </p:txBody>
      </p:sp>
      <p:sp>
        <p:nvSpPr>
          <p:cNvPr id="427" name="Google Shape;42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Quote (‘ ’)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Double Quote (“ “)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Variables are expanded (interpolated) within double quotes, while within single quotes, they are not.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Escape Sequence (\)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Variables</a:t>
            </a:r>
            <a:endParaRPr/>
          </a:p>
        </p:txBody>
      </p:sp>
      <p:sp>
        <p:nvSpPr>
          <p:cNvPr id="433" name="Google Shape;43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variable variable takes the value of a variable and treats that as the name of a variable.</a:t>
            </a:r>
            <a:endParaRPr/>
          </a:p>
        </p:txBody>
      </p:sp>
      <p:pic>
        <p:nvPicPr>
          <p:cNvPr id="434" name="Google Shape;4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713" y="2571750"/>
            <a:ext cx="311467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</a:t>
            </a:r>
            <a:endParaRPr/>
          </a:p>
        </p:txBody>
      </p:sp>
      <p:sp>
        <p:nvSpPr>
          <p:cNvPr id="440" name="Google Shape;440;p55"/>
          <p:cNvSpPr txBox="1"/>
          <p:nvPr>
            <p:ph idx="1" type="body"/>
          </p:nvPr>
        </p:nvSpPr>
        <p:spPr>
          <a:xfrm>
            <a:off x="311700" y="1152475"/>
            <a:ext cx="380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 just smiled. You know, that Effy smile that means "you don't know me at all, you never will"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Assign that sentence to a variable. Then output it to the browser. </a:t>
            </a:r>
            <a:endParaRPr/>
          </a:p>
        </p:txBody>
      </p:sp>
      <p:pic>
        <p:nvPicPr>
          <p:cNvPr descr="That Effy smile, you don't know me and you never will | Skins quotes, Effy  stonem, Effy"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650" y="818825"/>
            <a:ext cx="3919450" cy="39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</a:t>
            </a:r>
            <a:endParaRPr/>
          </a:p>
        </p:txBody>
      </p:sp>
      <p:sp>
        <p:nvSpPr>
          <p:cNvPr id="447" name="Google Shape;44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php code to swap two variables.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example,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$num1 = 1;</a:t>
            </a:r>
            <a:br>
              <a:rPr lang="en"/>
            </a:br>
            <a:r>
              <a:rPr lang="en"/>
              <a:t>$num2 = 2;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Then</a:t>
            </a:r>
            <a:br>
              <a:rPr lang="en"/>
            </a:br>
            <a:r>
              <a:rPr lang="en"/>
              <a:t>Echo $num1 // will output 2</a:t>
            </a:r>
            <a:br>
              <a:rPr lang="en"/>
            </a:br>
            <a:r>
              <a:rPr lang="en"/>
              <a:t>Echo $num2 // will output 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Web Site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400" y="1152475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400" y="2331400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750" y="3524700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Free Icon of WHCompare Isometric Web Hosting &amp; Servers"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73775"/>
            <a:ext cx="1902324" cy="19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4923398" y="2989225"/>
            <a:ext cx="27540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cument, file, icon, php icon - Free download on Iconfinder"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8825" y="2647950"/>
            <a:ext cx="903950" cy="90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, file, icon, php icon - Free download on Iconfinder"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975" y="1465550"/>
            <a:ext cx="903950" cy="90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, file, icon, php icon - Free download on Iconfinder"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975" y="2623200"/>
            <a:ext cx="903950" cy="90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, file, icon, php icon - Free download on Iconfinder"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800" y="3780850"/>
            <a:ext cx="903950" cy="9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 rot="-2131">
            <a:off x="2825669" y="2989679"/>
            <a:ext cx="968100" cy="17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 rot="-1630585">
            <a:off x="2788341" y="2240572"/>
            <a:ext cx="968183" cy="1709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 rot="1522443">
            <a:off x="2788318" y="3726298"/>
            <a:ext cx="968203" cy="1710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901823" y="1916175"/>
            <a:ext cx="27540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4901823" y="4225300"/>
            <a:ext cx="27540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  <p:pic>
        <p:nvPicPr>
          <p:cNvPr descr="Server Free Icon of WHCompare Isometric Web Hosting &amp; Servers"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00" y="2186650"/>
            <a:ext cx="1902324" cy="19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1400" y="1152475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1400" y="2331400"/>
            <a:ext cx="967974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750" y="3524700"/>
            <a:ext cx="967974" cy="96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2594588" y="2951400"/>
            <a:ext cx="5000100" cy="171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631288" y="1714050"/>
            <a:ext cx="5000100" cy="171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2594588" y="4188750"/>
            <a:ext cx="5000100" cy="171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cument, file, icon, php icon - Free download on Iconfinder"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925" y="1348025"/>
            <a:ext cx="903950" cy="90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, file, icon, php icon - Free download on Iconfinder"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150" y="2395425"/>
            <a:ext cx="903950" cy="90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, file, icon, php icon - Free download on Iconfinder"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2600" y="3751325"/>
            <a:ext cx="903950" cy="9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Website Example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800" y="1131575"/>
            <a:ext cx="665678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</a:t>
            </a:r>
            <a:r>
              <a:rPr lang="en"/>
              <a:t> Website Example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25" y="1157275"/>
            <a:ext cx="818651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Example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170125"/>
            <a:ext cx="837933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